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310" r:id="rId2"/>
    <p:sldId id="294" r:id="rId3"/>
    <p:sldId id="263" r:id="rId4"/>
    <p:sldId id="291" r:id="rId5"/>
    <p:sldId id="303" r:id="rId6"/>
    <p:sldId id="293" r:id="rId7"/>
    <p:sldId id="270" r:id="rId8"/>
    <p:sldId id="304" r:id="rId9"/>
    <p:sldId id="305" r:id="rId10"/>
    <p:sldId id="318" r:id="rId11"/>
    <p:sldId id="306" r:id="rId12"/>
    <p:sldId id="311" r:id="rId13"/>
    <p:sldId id="312" r:id="rId14"/>
    <p:sldId id="288" r:id="rId15"/>
    <p:sldId id="308" r:id="rId16"/>
    <p:sldId id="301" r:id="rId17"/>
    <p:sldId id="309" r:id="rId18"/>
    <p:sldId id="273" r:id="rId19"/>
    <p:sldId id="314" r:id="rId20"/>
    <p:sldId id="315" r:id="rId21"/>
    <p:sldId id="292"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66FF"/>
    <a:srgbClr val="4D4D4D"/>
    <a:srgbClr val="C0C0C0"/>
    <a:srgbClr val="777777"/>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84317" autoAdjust="0"/>
  </p:normalViewPr>
  <p:slideViewPr>
    <p:cSldViewPr>
      <p:cViewPr varScale="1">
        <p:scale>
          <a:sx n="65" d="100"/>
          <a:sy n="65" d="100"/>
        </p:scale>
        <p:origin x="-682"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C0A6DF8F-313F-4022-B246-F0CBFDE7BDE2}" type="datetimeFigureOut">
              <a:rPr lang="en-US" smtClean="0"/>
              <a:t>4/30/2015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83AC8CF7-224E-4569-8853-AD6EE2E6587F}" type="slidenum">
              <a:rPr lang="en-US" smtClean="0"/>
              <a:t>‹#›</a:t>
            </a:fld>
            <a:endParaRPr lang="en-US"/>
          </a:p>
        </p:txBody>
      </p:sp>
    </p:spTree>
    <p:extLst>
      <p:ext uri="{BB962C8B-B14F-4D97-AF65-F5344CB8AC3E}">
        <p14:creationId xmlns:p14="http://schemas.microsoft.com/office/powerpoint/2010/main" val="898502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7C0E994-295F-453B-BE61-B592E984C61B}" type="datetimeFigureOut">
              <a:rPr lang="en-US" smtClean="0"/>
              <a:pPr/>
              <a:t>4/30/2015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F7CEA6B-7D82-4EB8-9B84-287AD6BF0FBF}" type="slidenum">
              <a:rPr lang="en-US" smtClean="0"/>
              <a:pPr/>
              <a:t>‹#›</a:t>
            </a:fld>
            <a:endParaRPr lang="en-US"/>
          </a:p>
        </p:txBody>
      </p:sp>
    </p:spTree>
    <p:extLst>
      <p:ext uri="{BB962C8B-B14F-4D97-AF65-F5344CB8AC3E}">
        <p14:creationId xmlns:p14="http://schemas.microsoft.com/office/powerpoint/2010/main" val="4583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10</a:t>
            </a:fld>
            <a:endParaRPr lang="en-US"/>
          </a:p>
        </p:txBody>
      </p:sp>
    </p:spTree>
    <p:extLst>
      <p:ext uri="{BB962C8B-B14F-4D97-AF65-F5344CB8AC3E}">
        <p14:creationId xmlns:p14="http://schemas.microsoft.com/office/powerpoint/2010/main" val="194257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11</a:t>
            </a:fld>
            <a:endParaRPr lang="en-US"/>
          </a:p>
        </p:txBody>
      </p:sp>
    </p:spTree>
    <p:extLst>
      <p:ext uri="{BB962C8B-B14F-4D97-AF65-F5344CB8AC3E}">
        <p14:creationId xmlns:p14="http://schemas.microsoft.com/office/powerpoint/2010/main" val="169543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12</a:t>
            </a:fld>
            <a:endParaRPr lang="en-US"/>
          </a:p>
        </p:txBody>
      </p:sp>
    </p:spTree>
    <p:extLst>
      <p:ext uri="{BB962C8B-B14F-4D97-AF65-F5344CB8AC3E}">
        <p14:creationId xmlns:p14="http://schemas.microsoft.com/office/powerpoint/2010/main" val="84587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13</a:t>
            </a:fld>
            <a:endParaRPr lang="en-US"/>
          </a:p>
        </p:txBody>
      </p:sp>
    </p:spTree>
    <p:extLst>
      <p:ext uri="{BB962C8B-B14F-4D97-AF65-F5344CB8AC3E}">
        <p14:creationId xmlns:p14="http://schemas.microsoft.com/office/powerpoint/2010/main" val="248634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14</a:t>
            </a:fld>
            <a:endParaRPr lang="en-US"/>
          </a:p>
        </p:txBody>
      </p:sp>
    </p:spTree>
    <p:extLst>
      <p:ext uri="{BB962C8B-B14F-4D97-AF65-F5344CB8AC3E}">
        <p14:creationId xmlns:p14="http://schemas.microsoft.com/office/powerpoint/2010/main" val="413775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15</a:t>
            </a:fld>
            <a:endParaRPr lang="en-US"/>
          </a:p>
        </p:txBody>
      </p:sp>
    </p:spTree>
    <p:extLst>
      <p:ext uri="{BB962C8B-B14F-4D97-AF65-F5344CB8AC3E}">
        <p14:creationId xmlns:p14="http://schemas.microsoft.com/office/powerpoint/2010/main" val="290970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16</a:t>
            </a:fld>
            <a:endParaRPr lang="en-US"/>
          </a:p>
        </p:txBody>
      </p:sp>
    </p:spTree>
    <p:extLst>
      <p:ext uri="{BB962C8B-B14F-4D97-AF65-F5344CB8AC3E}">
        <p14:creationId xmlns:p14="http://schemas.microsoft.com/office/powerpoint/2010/main" val="141611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17</a:t>
            </a:fld>
            <a:endParaRPr lang="en-US"/>
          </a:p>
        </p:txBody>
      </p:sp>
    </p:spTree>
    <p:extLst>
      <p:ext uri="{BB962C8B-B14F-4D97-AF65-F5344CB8AC3E}">
        <p14:creationId xmlns:p14="http://schemas.microsoft.com/office/powerpoint/2010/main" val="423351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spcBef>
                <a:spcPct val="50000"/>
              </a:spcBef>
              <a:spcAft>
                <a:spcPct val="0"/>
              </a:spcAft>
            </a:pPr>
            <a:endParaRPr lang="en-US" dirty="0" smtClean="0">
              <a:latin typeface="Arial Rounded MT Bold" pitchFamily="34" charset="0"/>
            </a:endParaRPr>
          </a:p>
          <a:p>
            <a:pPr fontAlgn="base">
              <a:spcBef>
                <a:spcPct val="50000"/>
              </a:spcBef>
              <a:spcAft>
                <a:spcPct val="0"/>
              </a:spcAft>
            </a:pPr>
            <a:r>
              <a:rPr lang="en-US" dirty="0" smtClean="0">
                <a:latin typeface="Arial Rounded MT Bold" pitchFamily="34" charset="0"/>
              </a:rPr>
              <a:t>After </a:t>
            </a:r>
            <a:r>
              <a:rPr lang="en-US" dirty="0">
                <a:latin typeface="Arial Rounded MT Bold" pitchFamily="34" charset="0"/>
              </a:rPr>
              <a:t>initial Union success, the Confederates counter-attacked and the disorganized Union troops withdrew to Washington D.C.  </a:t>
            </a:r>
          </a:p>
          <a:p>
            <a:pPr fontAlgn="base">
              <a:spcBef>
                <a:spcPct val="50000"/>
              </a:spcBef>
              <a:spcAft>
                <a:spcPct val="0"/>
              </a:spcAft>
            </a:pPr>
            <a:r>
              <a:rPr lang="en-US" dirty="0">
                <a:latin typeface="Arial Rounded MT Bold" pitchFamily="34" charset="0"/>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fontAlgn="base">
              <a:spcBef>
                <a:spcPct val="50000"/>
              </a:spcBef>
              <a:spcAft>
                <a:spcPct val="0"/>
              </a:spcAft>
            </a:pPr>
            <a:r>
              <a:rPr lang="en-US" dirty="0">
                <a:latin typeface="Arial Rounded MT Bold" pitchFamily="34" charset="0"/>
              </a:rPr>
              <a:t>The Battle of First Manassas made both sides realize that the war would be </a:t>
            </a:r>
            <a:r>
              <a:rPr lang="en-US" dirty="0">
                <a:solidFill>
                  <a:srgbClr val="FF0000"/>
                </a:solidFill>
                <a:latin typeface="Arial Rounded MT Bold" pitchFamily="34" charset="0"/>
              </a:rPr>
              <a:t>longer</a:t>
            </a:r>
            <a:r>
              <a:rPr lang="en-US" dirty="0">
                <a:latin typeface="Arial Rounded MT Bold" pitchFamily="34" charset="0"/>
              </a:rPr>
              <a:t> and </a:t>
            </a:r>
            <a:r>
              <a:rPr lang="en-US" dirty="0">
                <a:solidFill>
                  <a:srgbClr val="FF0000"/>
                </a:solidFill>
                <a:latin typeface="Arial Rounded MT Bold" pitchFamily="34" charset="0"/>
              </a:rPr>
              <a:t>bloodier</a:t>
            </a:r>
            <a:r>
              <a:rPr lang="en-US" dirty="0">
                <a:latin typeface="Arial Rounded MT Bold" pitchFamily="34" charset="0"/>
              </a:rPr>
              <a:t> than anticipated.</a:t>
            </a:r>
            <a:r>
              <a:rPr lang="en-US" b="1" dirty="0">
                <a:latin typeface="Arial Rounded MT Bold" pitchFamily="34" charset="0"/>
              </a:rPr>
              <a:t> </a:t>
            </a:r>
          </a:p>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19</a:t>
            </a:fld>
            <a:endParaRPr lang="en-US"/>
          </a:p>
        </p:txBody>
      </p:sp>
    </p:spTree>
    <p:extLst>
      <p:ext uri="{BB962C8B-B14F-4D97-AF65-F5344CB8AC3E}">
        <p14:creationId xmlns:p14="http://schemas.microsoft.com/office/powerpoint/2010/main" val="331283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2</a:t>
            </a:fld>
            <a:endParaRPr lang="en-US"/>
          </a:p>
        </p:txBody>
      </p:sp>
    </p:spTree>
    <p:extLst>
      <p:ext uri="{BB962C8B-B14F-4D97-AF65-F5344CB8AC3E}">
        <p14:creationId xmlns:p14="http://schemas.microsoft.com/office/powerpoint/2010/main" val="362489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20</a:t>
            </a:fld>
            <a:endParaRPr lang="en-US"/>
          </a:p>
        </p:txBody>
      </p:sp>
    </p:spTree>
    <p:extLst>
      <p:ext uri="{BB962C8B-B14F-4D97-AF65-F5344CB8AC3E}">
        <p14:creationId xmlns:p14="http://schemas.microsoft.com/office/powerpoint/2010/main" val="3493474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21</a:t>
            </a:fld>
            <a:endParaRPr lang="en-US"/>
          </a:p>
        </p:txBody>
      </p:sp>
    </p:spTree>
    <p:extLst>
      <p:ext uri="{BB962C8B-B14F-4D97-AF65-F5344CB8AC3E}">
        <p14:creationId xmlns:p14="http://schemas.microsoft.com/office/powerpoint/2010/main" val="310109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4</a:t>
            </a:fld>
            <a:endParaRPr lang="en-US"/>
          </a:p>
        </p:txBody>
      </p:sp>
    </p:spTree>
    <p:extLst>
      <p:ext uri="{BB962C8B-B14F-4D97-AF65-F5344CB8AC3E}">
        <p14:creationId xmlns:p14="http://schemas.microsoft.com/office/powerpoint/2010/main" val="419545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5</a:t>
            </a:fld>
            <a:endParaRPr lang="en-US"/>
          </a:p>
        </p:txBody>
      </p:sp>
    </p:spTree>
    <p:extLst>
      <p:ext uri="{BB962C8B-B14F-4D97-AF65-F5344CB8AC3E}">
        <p14:creationId xmlns:p14="http://schemas.microsoft.com/office/powerpoint/2010/main" val="37457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6</a:t>
            </a:fld>
            <a:endParaRPr lang="en-US"/>
          </a:p>
        </p:txBody>
      </p:sp>
    </p:spTree>
    <p:extLst>
      <p:ext uri="{BB962C8B-B14F-4D97-AF65-F5344CB8AC3E}">
        <p14:creationId xmlns:p14="http://schemas.microsoft.com/office/powerpoint/2010/main" val="333214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8</a:t>
            </a:fld>
            <a:endParaRPr lang="en-US"/>
          </a:p>
        </p:txBody>
      </p:sp>
    </p:spTree>
    <p:extLst>
      <p:ext uri="{BB962C8B-B14F-4D97-AF65-F5344CB8AC3E}">
        <p14:creationId xmlns:p14="http://schemas.microsoft.com/office/powerpoint/2010/main" val="177027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CEA6B-7D82-4EB8-9B84-287AD6BF0FBF}" type="slidenum">
              <a:rPr lang="en-US" smtClean="0"/>
              <a:pPr/>
              <a:t>9</a:t>
            </a:fld>
            <a:endParaRPr lang="en-US"/>
          </a:p>
        </p:txBody>
      </p:sp>
    </p:spTree>
    <p:extLst>
      <p:ext uri="{BB962C8B-B14F-4D97-AF65-F5344CB8AC3E}">
        <p14:creationId xmlns:p14="http://schemas.microsoft.com/office/powerpoint/2010/main" val="19425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F5CC4B-D6C3-4FDC-A07D-B137E1569F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start_survey.ppt#-1,1,1. Slide 1" TargetMode="External"/><Relationship Id="rId3" Type="http://schemas.openxmlformats.org/officeDocument/2006/relationships/slide" Target="slide1.xml"/><Relationship Id="rId7" Type="http://schemas.openxmlformats.org/officeDocument/2006/relationships/hyperlink" Target="games/CA_U05_C16.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ediaGallery.html" TargetMode="External"/><Relationship Id="rId5" Type="http://schemas.openxmlformats.org/officeDocument/2006/relationships/hyperlink" Target="../Common/Atlas.pdf" TargetMode="External"/><Relationship Id="rId4" Type="http://schemas.openxmlformats.org/officeDocument/2006/relationships/hyperlink" Target="http://www.classzone.com/am_his.c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start_survey.ppt#-1,1,1. Slide 1" TargetMode="External"/><Relationship Id="rId3" Type="http://schemas.openxmlformats.org/officeDocument/2006/relationships/slide" Target="slide1.xml"/><Relationship Id="rId7" Type="http://schemas.openxmlformats.org/officeDocument/2006/relationships/hyperlink" Target="games/CA_U05_C16.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ediaGallery.html" TargetMode="External"/><Relationship Id="rId5" Type="http://schemas.openxmlformats.org/officeDocument/2006/relationships/hyperlink" Target="../Common/Atlas.pdf" TargetMode="External"/><Relationship Id="rId4" Type="http://schemas.openxmlformats.org/officeDocument/2006/relationships/hyperlink" Target="http://www.classzone.com/am_his.cfm" TargetMode="External"/><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 </a:t>
            </a:r>
            <a:br>
              <a:rPr lang="en-US" dirty="0" smtClean="0">
                <a:solidFill>
                  <a:schemeClr val="bg1"/>
                </a:solidFill>
              </a:rPr>
            </a:br>
            <a:r>
              <a:rPr lang="en-US" dirty="0" smtClean="0">
                <a:solidFill>
                  <a:schemeClr val="bg1"/>
                </a:solidFill>
              </a:rPr>
              <a:t>Goes to 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Bell Activity</a:t>
            </a:r>
            <a:br>
              <a:rPr lang="en-US" dirty="0" smtClean="0"/>
            </a:br>
            <a:r>
              <a:rPr lang="en-US" sz="3100" dirty="0" smtClean="0">
                <a:solidFill>
                  <a:srgbClr val="000000"/>
                </a:solidFill>
                <a:latin typeface="+mj-lt"/>
              </a:rPr>
              <a:t>Why are the seven states below colored in red?</a:t>
            </a:r>
            <a:endParaRPr lang="en-US" sz="3100" dirty="0">
              <a:solidFill>
                <a:srgbClr val="000000"/>
              </a:solidFill>
              <a:latin typeface="+mj-lt"/>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867" y="1371600"/>
            <a:ext cx="7359793" cy="47217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51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3"/>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extLst>
      <p:ext uri="{BB962C8B-B14F-4D97-AF65-F5344CB8AC3E}">
        <p14:creationId xmlns:p14="http://schemas.microsoft.com/office/powerpoint/2010/main" val="3439575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44269"/>
            <a:ext cx="8448675" cy="1015663"/>
          </a:xfrm>
          <a:prstGeom prst="rect">
            <a:avLst/>
          </a:prstGeom>
          <a:noFill/>
        </p:spPr>
        <p:txBody>
          <a:bodyPr wrap="square" rtlCol="0">
            <a:spAutoFit/>
          </a:bodyPr>
          <a:lstStyle/>
          <a:p>
            <a:r>
              <a:rPr lang="en-US" sz="2000" dirty="0" smtClean="0"/>
              <a:t>Confederacy demanded surrender of al l federal property in Southern states.</a:t>
            </a:r>
          </a:p>
          <a:p>
            <a:r>
              <a:rPr lang="en-US" sz="2000" dirty="0" smtClean="0"/>
              <a:t>Two forts the U.S. refused to surrender were Fort Pickens (Pensacola) and Fort Sumter (Charleston)</a:t>
            </a:r>
          </a:p>
        </p:txBody>
      </p:sp>
      <p:pic>
        <p:nvPicPr>
          <p:cNvPr id="1030" name="Picture 6" descr="http://t3.gstatic.com/images?q=tbn:ANd9GcTNjcaerepl9wpXQ3Ps-5dKZIxG3zwzYK-fJB6GJKemkWk4fTbRIA:stock-free-images.net/pictures/23/images/wallpaper-of-fort-sumter.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556083" y="1524000"/>
            <a:ext cx="5459619" cy="25711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05599" y="5697415"/>
            <a:ext cx="1626407" cy="369332"/>
          </a:xfrm>
          <a:prstGeom prst="rect">
            <a:avLst/>
          </a:prstGeom>
          <a:noFill/>
        </p:spPr>
        <p:txBody>
          <a:bodyPr wrap="none" rtlCol="0">
            <a:spAutoFit/>
          </a:bodyPr>
          <a:lstStyle/>
          <a:p>
            <a:r>
              <a:rPr lang="en-US" dirty="0" smtClean="0"/>
              <a:t>Fort Pickens, FL</a:t>
            </a:r>
            <a:endParaRPr lang="en-US" dirty="0"/>
          </a:p>
        </p:txBody>
      </p:sp>
      <p:sp>
        <p:nvSpPr>
          <p:cNvPr id="12" name="TextBox 11"/>
          <p:cNvSpPr txBox="1"/>
          <p:nvPr/>
        </p:nvSpPr>
        <p:spPr>
          <a:xfrm>
            <a:off x="1881554" y="1963560"/>
            <a:ext cx="1619033" cy="369332"/>
          </a:xfrm>
          <a:prstGeom prst="rect">
            <a:avLst/>
          </a:prstGeom>
          <a:noFill/>
        </p:spPr>
        <p:txBody>
          <a:bodyPr wrap="none" rtlCol="0">
            <a:spAutoFit/>
          </a:bodyPr>
          <a:lstStyle/>
          <a:p>
            <a:r>
              <a:rPr lang="en-US" dirty="0" smtClean="0"/>
              <a:t>Fort Sumter, SC</a:t>
            </a:r>
            <a:endParaRPr lang="en-US" dirty="0"/>
          </a:p>
        </p:txBody>
      </p:sp>
      <p:pic>
        <p:nvPicPr>
          <p:cNvPr id="1028" name="Picture 4" descr="http://www.sonofthesouth.net/leefoundation/civil-war/1862/february/bombardment-fort-pickens.jpg"/>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2801" t="37643" r="2050"/>
          <a:stretch/>
        </p:blipFill>
        <p:spPr bwMode="auto">
          <a:xfrm>
            <a:off x="381000" y="3856006"/>
            <a:ext cx="5904893" cy="257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65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677" y="609600"/>
            <a:ext cx="8653395" cy="6001643"/>
          </a:xfrm>
          <a:prstGeom prst="rect">
            <a:avLst/>
          </a:prstGeom>
          <a:noFill/>
        </p:spPr>
        <p:txBody>
          <a:bodyPr wrap="none" rtlCol="0">
            <a:spAutoFit/>
          </a:bodyPr>
          <a:lstStyle/>
          <a:p>
            <a:r>
              <a:rPr lang="en-US" sz="2400" dirty="0" smtClean="0"/>
              <a:t>Confederate declaration:</a:t>
            </a:r>
          </a:p>
          <a:p>
            <a:pPr marL="342900" indent="-342900">
              <a:buFontTx/>
              <a:buChar char="-"/>
            </a:pPr>
            <a:r>
              <a:rPr lang="en-US" sz="2400" dirty="0" smtClean="0"/>
              <a:t>No hostilities unless Union tried to supply or fortify the forts.</a:t>
            </a:r>
          </a:p>
          <a:p>
            <a:pPr marL="342900" indent="-342900">
              <a:buFontTx/>
              <a:buChar char="-"/>
            </a:pPr>
            <a:r>
              <a:rPr lang="en-US" sz="2400" dirty="0" smtClean="0"/>
              <a:t>Lincoln ordered ships to carry supplies and troops to Fort Sumter.</a:t>
            </a:r>
          </a:p>
          <a:p>
            <a:pPr marL="342900" indent="-342900">
              <a:buFontTx/>
              <a:buChar char="-"/>
            </a:pPr>
            <a:r>
              <a:rPr lang="en-US" sz="2400" dirty="0" smtClean="0"/>
              <a:t>April 11: First ship arrived</a:t>
            </a:r>
          </a:p>
          <a:p>
            <a:pPr marL="342900" indent="-342900">
              <a:buFontTx/>
              <a:buChar char="-"/>
            </a:pPr>
            <a:r>
              <a:rPr lang="en-US" sz="2400" dirty="0" smtClean="0"/>
              <a:t>April 12: Confederates begin bombardment of Fort Sumter.</a:t>
            </a:r>
          </a:p>
          <a:p>
            <a:pPr marL="342900" indent="-342900">
              <a:buFontTx/>
              <a:buChar char="-"/>
            </a:pPr>
            <a:endParaRPr lang="en-US" sz="2400" dirty="0"/>
          </a:p>
          <a:p>
            <a:r>
              <a:rPr lang="en-US" sz="2400" dirty="0" smtClean="0"/>
              <a:t>Bombardment:</a:t>
            </a:r>
          </a:p>
          <a:p>
            <a:pPr marL="342900" indent="-342900">
              <a:buFontTx/>
              <a:buChar char="-"/>
            </a:pPr>
            <a:r>
              <a:rPr lang="en-US" sz="2400" dirty="0" smtClean="0"/>
              <a:t>34 hours</a:t>
            </a:r>
          </a:p>
          <a:p>
            <a:pPr marL="342900" indent="-342900">
              <a:buFontTx/>
              <a:buChar char="-"/>
            </a:pPr>
            <a:r>
              <a:rPr lang="en-US" sz="2400" dirty="0" smtClean="0"/>
              <a:t>One Confederate death </a:t>
            </a:r>
          </a:p>
          <a:p>
            <a:r>
              <a:rPr lang="en-US" sz="2400" dirty="0"/>
              <a:t>	</a:t>
            </a:r>
            <a:r>
              <a:rPr lang="en-US" sz="2400" dirty="0" smtClean="0"/>
              <a:t>(cannon exploded)</a:t>
            </a:r>
          </a:p>
          <a:p>
            <a:pPr marL="342900" indent="-342900">
              <a:buFontTx/>
              <a:buChar char="-"/>
            </a:pPr>
            <a:r>
              <a:rPr lang="en-US" sz="2400" dirty="0" smtClean="0"/>
              <a:t>Fort caught fire</a:t>
            </a:r>
          </a:p>
          <a:p>
            <a:pPr marL="342900" indent="-342900">
              <a:buFontTx/>
              <a:buChar char="-"/>
            </a:pPr>
            <a:endParaRPr lang="en-US" sz="2400" dirty="0"/>
          </a:p>
          <a:p>
            <a:r>
              <a:rPr lang="en-US" sz="2400" dirty="0" smtClean="0"/>
              <a:t>Fort’s surrender:</a:t>
            </a:r>
          </a:p>
          <a:p>
            <a:pPr marL="342900" indent="-342900">
              <a:buFontTx/>
              <a:buChar char="-"/>
            </a:pPr>
            <a:r>
              <a:rPr lang="en-US" sz="2400" dirty="0" smtClean="0"/>
              <a:t>One Union death (cannon </a:t>
            </a:r>
          </a:p>
          <a:p>
            <a:r>
              <a:rPr lang="en-US" sz="2400" dirty="0"/>
              <a:t>	</a:t>
            </a:r>
            <a:r>
              <a:rPr lang="en-US" sz="2400" dirty="0" smtClean="0"/>
              <a:t>exploded during ceremony)</a:t>
            </a:r>
          </a:p>
          <a:p>
            <a:endParaRPr lang="en-US" sz="2400" dirty="0"/>
          </a:p>
        </p:txBody>
      </p:sp>
      <p:pic>
        <p:nvPicPr>
          <p:cNvPr id="8" name="Picture 25" descr="Image:Sumterru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40316"/>
            <a:ext cx="4701836" cy="31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8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Surrender </a:t>
            </a:r>
            <a:r>
              <a:rPr lang="en-US" sz="4000" dirty="0">
                <a:latin typeface="Georgia" pitchFamily="18" charset="0"/>
                <a:cs typeface="Calibri" pitchFamily="34" charset="0"/>
              </a:rPr>
              <a:t>of Fort Sumter </a:t>
            </a:r>
            <a:br>
              <a:rPr lang="en-US" sz="4000" dirty="0">
                <a:latin typeface="Georgia" pitchFamily="18" charset="0"/>
                <a:cs typeface="Calibri" pitchFamily="34" charset="0"/>
              </a:rPr>
            </a:br>
            <a:r>
              <a:rPr lang="en-US" sz="4000" dirty="0">
                <a:latin typeface="Georgia" pitchFamily="18" charset="0"/>
                <a:cs typeface="Calibri" pitchFamily="34" charset="0"/>
              </a:rPr>
              <a:t>Effect of the News at </a:t>
            </a:r>
            <a:r>
              <a:rPr lang="en-US" sz="4000" dirty="0" smtClean="0">
                <a:latin typeface="Georgia" pitchFamily="18" charset="0"/>
                <a:cs typeface="Calibri" pitchFamily="34" charset="0"/>
              </a:rPr>
              <a:t>Richmond</a:t>
            </a:r>
            <a:br>
              <a:rPr lang="en-US" sz="4000" dirty="0" smtClean="0">
                <a:latin typeface="Georgia" pitchFamily="18" charset="0"/>
                <a:cs typeface="Calibri" pitchFamily="34" charset="0"/>
              </a:rPr>
            </a:br>
            <a:r>
              <a:rPr lang="en-US" sz="2500" dirty="0" smtClean="0">
                <a:solidFill>
                  <a:schemeClr val="tx1"/>
                </a:solidFill>
                <a:latin typeface="+mj-lt"/>
                <a:cs typeface="Calibri" pitchFamily="34" charset="0"/>
              </a:rPr>
              <a:t>April 15, 1861, Richmond Enquirer</a:t>
            </a:r>
            <a:endParaRPr lang="en-US" sz="4000" dirty="0">
              <a:latin typeface="Georgia" pitchFamily="18" charset="0"/>
            </a:endParaRPr>
          </a:p>
        </p:txBody>
      </p:sp>
      <p:sp>
        <p:nvSpPr>
          <p:cNvPr id="4" name="Content Placeholder 3"/>
          <p:cNvSpPr>
            <a:spLocks noGrp="1"/>
          </p:cNvSpPr>
          <p:nvPr>
            <p:ph idx="1"/>
          </p:nvPr>
        </p:nvSpPr>
        <p:spPr>
          <a:xfrm>
            <a:off x="457200" y="2133599"/>
            <a:ext cx="8229600" cy="3672481"/>
          </a:xfrm>
        </p:spPr>
        <p:txBody>
          <a:bodyPr/>
          <a:lstStyle/>
          <a:p>
            <a:pPr marL="0" indent="0">
              <a:buNone/>
            </a:pPr>
            <a:r>
              <a:rPr lang="en-US" sz="2200" dirty="0" smtClean="0">
                <a:latin typeface="Georgia" pitchFamily="18" charset="0"/>
                <a:cs typeface="Calibri" pitchFamily="34" charset="0"/>
              </a:rPr>
              <a:t>The procession had </a:t>
            </a:r>
            <a:r>
              <a:rPr lang="en-US" sz="2200" dirty="0">
                <a:latin typeface="Georgia" pitchFamily="18" charset="0"/>
                <a:cs typeface="Calibri" pitchFamily="34" charset="0"/>
              </a:rPr>
              <a:t>swelled to about three thousand persons, by the time the column halted at the Tredegar Iron Works, to witness the raising of a large Southern Confederacy flag over the main building of the </a:t>
            </a:r>
            <a:r>
              <a:rPr lang="en-US" sz="2200" dirty="0" smtClean="0">
                <a:latin typeface="Georgia" pitchFamily="18" charset="0"/>
                <a:cs typeface="Calibri" pitchFamily="34" charset="0"/>
              </a:rPr>
              <a:t>works . . . . The </a:t>
            </a:r>
            <a:r>
              <a:rPr lang="en-US" sz="2200" dirty="0">
                <a:latin typeface="Georgia" pitchFamily="18" charset="0"/>
                <a:cs typeface="Calibri" pitchFamily="34" charset="0"/>
              </a:rPr>
              <a:t>flag was hauled up, the band playing </a:t>
            </a:r>
            <a:r>
              <a:rPr lang="en-US" sz="2200" dirty="0" smtClean="0">
                <a:latin typeface="Georgia" pitchFamily="18" charset="0"/>
                <a:cs typeface="Calibri" pitchFamily="34" charset="0"/>
              </a:rPr>
              <a:t>. . . and </a:t>
            </a:r>
            <a:r>
              <a:rPr lang="en-US" sz="2200" dirty="0">
                <a:latin typeface="Georgia" pitchFamily="18" charset="0"/>
                <a:cs typeface="Calibri" pitchFamily="34" charset="0"/>
              </a:rPr>
              <a:t>cannon </a:t>
            </a:r>
            <a:r>
              <a:rPr lang="en-US" sz="2200" dirty="0" smtClean="0">
                <a:latin typeface="Georgia" pitchFamily="18" charset="0"/>
                <a:cs typeface="Calibri" pitchFamily="34" charset="0"/>
              </a:rPr>
              <a:t>. . . thundered </a:t>
            </a:r>
            <a:r>
              <a:rPr lang="en-US" sz="2200" dirty="0">
                <a:latin typeface="Georgia" pitchFamily="18" charset="0"/>
                <a:cs typeface="Calibri" pitchFamily="34" charset="0"/>
              </a:rPr>
              <a:t>a welcome to the banner of the South.</a:t>
            </a:r>
            <a:endParaRPr lang="en-US" sz="2200" b="1" dirty="0">
              <a:latin typeface="Georgia" pitchFamily="18" charset="0"/>
            </a:endParaRPr>
          </a:p>
        </p:txBody>
      </p:sp>
    </p:spTree>
    <p:extLst>
      <p:ext uri="{BB962C8B-B14F-4D97-AF65-F5344CB8AC3E}">
        <p14:creationId xmlns:p14="http://schemas.microsoft.com/office/powerpoint/2010/main" val="32949887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599" y="1411307"/>
            <a:ext cx="7162801" cy="4573837"/>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&amp; May, 1861</a:t>
            </a:r>
            <a:endParaRPr lang="en-US" sz="2800" dirty="0">
              <a:solidFill>
                <a:srgbClr val="000000"/>
              </a:solidFill>
              <a:latin typeface="+mj-lt"/>
            </a:endParaRPr>
          </a:p>
        </p:txBody>
      </p:sp>
    </p:spTree>
    <p:extLst>
      <p:ext uri="{BB962C8B-B14F-4D97-AF65-F5344CB8AC3E}">
        <p14:creationId xmlns:p14="http://schemas.microsoft.com/office/powerpoint/2010/main" val="37058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Joins the Confederacy</a:t>
            </a:r>
            <a:br>
              <a:rPr lang="en-US" dirty="0" smtClean="0"/>
            </a:br>
            <a:r>
              <a:rPr lang="en-US" sz="2800" dirty="0" smtClean="0">
                <a:solidFill>
                  <a:schemeClr val="tx1"/>
                </a:solidFill>
                <a:latin typeface="+mj-lt"/>
              </a:rPr>
              <a:t>April 17, 1861</a:t>
            </a:r>
            <a:endParaRPr lang="en-US" sz="2800" dirty="0">
              <a:solidFill>
                <a:schemeClr val="tx1"/>
              </a:solidFill>
              <a:latin typeface="+mj-lt"/>
            </a:endParaRPr>
          </a:p>
        </p:txBody>
      </p:sp>
      <p:sp>
        <p:nvSpPr>
          <p:cNvPr id="3" name="Content Placeholder 2"/>
          <p:cNvSpPr>
            <a:spLocks noGrp="1"/>
          </p:cNvSpPr>
          <p:nvPr>
            <p:ph idx="1"/>
          </p:nvPr>
        </p:nvSpPr>
        <p:spPr>
          <a:xfrm>
            <a:off x="4648200" y="1600200"/>
            <a:ext cx="4343400" cy="4648200"/>
          </a:xfrm>
        </p:spPr>
        <p:txBody>
          <a:bodyPr/>
          <a:lstStyle/>
          <a:p>
            <a:r>
              <a:rPr lang="en-US" dirty="0" smtClean="0"/>
              <a:t>Virginia joins the Confederate States </a:t>
            </a:r>
            <a:br>
              <a:rPr lang="en-US" dirty="0" smtClean="0"/>
            </a:br>
            <a:r>
              <a:rPr lang="en-US" dirty="0" smtClean="0"/>
              <a:t>of America.</a:t>
            </a:r>
          </a:p>
          <a:p>
            <a:pPr>
              <a:buNone/>
            </a:pPr>
            <a:endParaRPr lang="en-US" dirty="0" smtClean="0"/>
          </a:p>
          <a:p>
            <a:r>
              <a:rPr lang="en-US" dirty="0" smtClean="0"/>
              <a:t>Richmond becomes the Capital of the Confederacy</a:t>
            </a:r>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828800"/>
            <a:ext cx="4114800" cy="262752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922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a:t>
            </a:r>
            <a:r>
              <a:rPr lang="en-US" sz="1900" dirty="0" smtClean="0"/>
              <a:t>. . . </a:t>
            </a:r>
            <a:r>
              <a:rPr lang="en-US" sz="1900" dirty="0"/>
              <a:t>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val="31352450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73113"/>
          </a:xfrm>
        </p:spPr>
        <p:txBody>
          <a:bodyPr/>
          <a:lstStyle/>
          <a:p>
            <a:r>
              <a:rPr lang="en-US" dirty="0" smtClean="0"/>
              <a:t>First Manassas (Bull Run)</a:t>
            </a:r>
            <a:br>
              <a:rPr lang="en-US" dirty="0" smtClean="0"/>
            </a:br>
            <a:r>
              <a:rPr lang="en-US" sz="2800" dirty="0" smtClean="0">
                <a:solidFill>
                  <a:schemeClr val="tx1"/>
                </a:solidFill>
                <a:latin typeface="+mj-lt"/>
              </a:rPr>
              <a:t>July 21, 1861</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371600"/>
            <a:ext cx="4038600" cy="2964571"/>
          </a:xfrm>
        </p:spPr>
      </p:pic>
      <p:sp>
        <p:nvSpPr>
          <p:cNvPr id="5" name="Content Placeholder 4"/>
          <p:cNvSpPr>
            <a:spLocks noGrp="1"/>
          </p:cNvSpPr>
          <p:nvPr>
            <p:ph sz="half" idx="2"/>
          </p:nvPr>
        </p:nvSpPr>
        <p:spPr>
          <a:xfrm>
            <a:off x="4724400" y="1447801"/>
            <a:ext cx="4038600" cy="2209800"/>
          </a:xfrm>
        </p:spPr>
        <p:txBody>
          <a:bodyPr/>
          <a:lstStyle/>
          <a:p>
            <a:pPr marL="0" indent="0">
              <a:buNone/>
            </a:pPr>
            <a:r>
              <a:rPr lang="en-US" sz="2200" dirty="0">
                <a:solidFill>
                  <a:schemeClr val="tx1"/>
                </a:solidFill>
                <a:latin typeface="Georgia" pitchFamily="18" charset="0"/>
              </a:rPr>
              <a:t>The first major land battle</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of </a:t>
            </a:r>
            <a:r>
              <a:rPr lang="en-US" sz="2200" dirty="0">
                <a:solidFill>
                  <a:schemeClr val="tx1"/>
                </a:solidFill>
                <a:latin typeface="Georgia" pitchFamily="18" charset="0"/>
              </a:rPr>
              <a:t>the American Civil War,</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The </a:t>
            </a:r>
            <a:r>
              <a:rPr lang="en-US" sz="2200" dirty="0">
                <a:solidFill>
                  <a:schemeClr val="tx1"/>
                </a:solidFill>
                <a:latin typeface="Georgia" pitchFamily="18" charset="0"/>
              </a:rPr>
              <a:t>Battle of First Manassas, also known as Bull Run, was fought just outside of Washington D.C.  </a:t>
            </a:r>
          </a:p>
        </p:txBody>
      </p:sp>
      <p:sp>
        <p:nvSpPr>
          <p:cNvPr id="2" name="TextBox 1"/>
          <p:cNvSpPr txBox="1"/>
          <p:nvPr/>
        </p:nvSpPr>
        <p:spPr>
          <a:xfrm>
            <a:off x="1447800" y="4572000"/>
            <a:ext cx="6781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Union started winning, but Confederate reinforcements arriving by train threw the Union troops back. </a:t>
            </a:r>
          </a:p>
          <a:p>
            <a:pPr marL="285750" indent="-285750">
              <a:buFont typeface="Arial" panose="020B0604020202020204" pitchFamily="34" charset="0"/>
              <a:buChar char="•"/>
            </a:pPr>
            <a:r>
              <a:rPr lang="en-US" dirty="0" smtClean="0"/>
              <a:t>The Union retreat was chaos, with the running soldiers getting tangled up with civilians who had come out with picnic lunches to watch the battle!</a:t>
            </a:r>
          </a:p>
          <a:p>
            <a:pPr marL="285750" indent="-285750">
              <a:buFont typeface="Arial" panose="020B0604020202020204" pitchFamily="34" charset="0"/>
              <a:buChar char="•"/>
            </a:pPr>
            <a:r>
              <a:rPr lang="en-US" dirty="0" smtClean="0"/>
              <a:t>People on both sides realized the war would be longer and bloodier than they had thought!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744378" y="514351"/>
            <a:ext cx="5323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dirty="0" smtClean="0">
                <a:solidFill>
                  <a:schemeClr val="accent1">
                    <a:lumMod val="75000"/>
                  </a:schemeClr>
                </a:solidFill>
              </a:rPr>
              <a:t>Important Lessons </a:t>
            </a:r>
            <a:r>
              <a:rPr lang="en-US" altLang="en-US" dirty="0">
                <a:solidFill>
                  <a:schemeClr val="accent1">
                    <a:lumMod val="75000"/>
                  </a:schemeClr>
                </a:solidFill>
              </a:rPr>
              <a:t>from 1</a:t>
            </a:r>
            <a:r>
              <a:rPr lang="en-US" altLang="en-US" baseline="30000" dirty="0">
                <a:solidFill>
                  <a:schemeClr val="accent1">
                    <a:lumMod val="75000"/>
                  </a:schemeClr>
                </a:solidFill>
              </a:rPr>
              <a:t>st</a:t>
            </a:r>
            <a:r>
              <a:rPr lang="en-US" altLang="en-US" dirty="0">
                <a:solidFill>
                  <a:schemeClr val="accent1">
                    <a:lumMod val="75000"/>
                  </a:schemeClr>
                </a:solidFill>
              </a:rPr>
              <a:t> Manassas</a:t>
            </a:r>
          </a:p>
        </p:txBody>
      </p:sp>
      <p:sp>
        <p:nvSpPr>
          <p:cNvPr id="228356" name="Text Box 4"/>
          <p:cNvSpPr txBox="1">
            <a:spLocks noChangeArrowheads="1"/>
          </p:cNvSpPr>
          <p:nvPr/>
        </p:nvSpPr>
        <p:spPr bwMode="auto">
          <a:xfrm>
            <a:off x="8429625" y="6446838"/>
            <a:ext cx="4191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700" b="1">
                <a:solidFill>
                  <a:srgbClr val="003399"/>
                </a:solidFill>
              </a:rPr>
              <a:t>NEXT</a:t>
            </a:r>
          </a:p>
        </p:txBody>
      </p:sp>
      <p:sp>
        <p:nvSpPr>
          <p:cNvPr id="19461" name="AutoShape 5">
            <a:hlinkClick r:id="" action="ppaction://noaction" highlightClick="1"/>
          </p:cNvPr>
          <p:cNvSpPr>
            <a:spLocks noChangeArrowheads="1"/>
          </p:cNvSpPr>
          <p:nvPr/>
        </p:nvSpPr>
        <p:spPr bwMode="auto">
          <a:xfrm>
            <a:off x="7932738" y="92075"/>
            <a:ext cx="411162"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2" name="AutoShape 6">
            <a:hlinkClick r:id="" action="ppaction://hlinkshowjump?jump=endshow" highlightClick="1"/>
          </p:cNvPr>
          <p:cNvSpPr>
            <a:spLocks noChangeArrowheads="1"/>
          </p:cNvSpPr>
          <p:nvPr/>
        </p:nvSpPr>
        <p:spPr bwMode="auto">
          <a:xfrm>
            <a:off x="8415338" y="92075"/>
            <a:ext cx="411162"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3" name="Oval 7">
            <a:hlinkClick r:id="rId3" action="ppaction://hlinksldjump"/>
          </p:cNvPr>
          <p:cNvSpPr>
            <a:spLocks noChangeArrowheads="1"/>
          </p:cNvSpPr>
          <p:nvPr/>
        </p:nvSpPr>
        <p:spPr bwMode="auto">
          <a:xfrm>
            <a:off x="377825" y="0"/>
            <a:ext cx="885825" cy="885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4" name="AutoShape 8">
            <a:hlinkClick r:id="rId4" highlightClick="1"/>
          </p:cNvPr>
          <p:cNvSpPr>
            <a:spLocks noChangeArrowheads="1"/>
          </p:cNvSpPr>
          <p:nvPr/>
        </p:nvSpPr>
        <p:spPr bwMode="auto">
          <a:xfrm>
            <a:off x="100013" y="2197100"/>
            <a:ext cx="1417637"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5" name="AutoShape 9">
            <a:hlinkClick r:id="rId5" action="ppaction://hlinkfile" highlightClick="1"/>
          </p:cNvPr>
          <p:cNvSpPr>
            <a:spLocks noChangeArrowheads="1"/>
          </p:cNvSpPr>
          <p:nvPr/>
        </p:nvSpPr>
        <p:spPr bwMode="auto">
          <a:xfrm>
            <a:off x="100013" y="2682875"/>
            <a:ext cx="1417637"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6" name="AutoShape 10">
            <a:hlinkClick r:id="rId6" action="ppaction://hlinkfile" highlightClick="1"/>
          </p:cNvPr>
          <p:cNvSpPr>
            <a:spLocks noChangeArrowheads="1"/>
          </p:cNvSpPr>
          <p:nvPr/>
        </p:nvSpPr>
        <p:spPr bwMode="auto">
          <a:xfrm>
            <a:off x="100013" y="1727200"/>
            <a:ext cx="1417637"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7" name="AutoShape 11">
            <a:hlinkClick r:id="rId7" action="ppaction://hlinkfile" highlightClick="1"/>
          </p:cNvPr>
          <p:cNvSpPr>
            <a:spLocks noChangeArrowheads="1"/>
          </p:cNvSpPr>
          <p:nvPr/>
        </p:nvSpPr>
        <p:spPr bwMode="auto">
          <a:xfrm>
            <a:off x="109538" y="1265238"/>
            <a:ext cx="1417637" cy="411162"/>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8" name="AutoShape 12">
            <a:hlinkClick r:id="rId8" action="ppaction://hlinkpres?slideindex=1&amp;slidetitle=1. Slide 1" highlightClick="1"/>
          </p:cNvPr>
          <p:cNvSpPr>
            <a:spLocks noChangeArrowheads="1"/>
          </p:cNvSpPr>
          <p:nvPr/>
        </p:nvSpPr>
        <p:spPr bwMode="auto">
          <a:xfrm>
            <a:off x="7424738" y="57150"/>
            <a:ext cx="411162"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19469" name="Text Box 14"/>
          <p:cNvSpPr txBox="1">
            <a:spLocks noChangeArrowheads="1"/>
          </p:cNvSpPr>
          <p:nvPr/>
        </p:nvSpPr>
        <p:spPr bwMode="auto">
          <a:xfrm>
            <a:off x="2331061" y="1654542"/>
            <a:ext cx="56134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AutoNum type="arabicPeriod"/>
            </a:pPr>
            <a:r>
              <a:rPr lang="en-US" altLang="en-US" sz="2200" dirty="0"/>
              <a:t>Flanking movement (go AROUND)</a:t>
            </a:r>
          </a:p>
          <a:p>
            <a:pPr>
              <a:buFontTx/>
              <a:buAutoNum type="arabicPeriod"/>
            </a:pPr>
            <a:r>
              <a:rPr lang="en-US" altLang="en-US" sz="2200" dirty="0"/>
              <a:t> Defense is </a:t>
            </a:r>
            <a:r>
              <a:rPr lang="en-US" altLang="en-US" sz="2200" dirty="0" smtClean="0"/>
              <a:t>stronger (Clausewitz – 3:1)</a:t>
            </a:r>
            <a:endParaRPr lang="en-US" altLang="en-US" sz="2200" dirty="0"/>
          </a:p>
          <a:p>
            <a:pPr>
              <a:buFontTx/>
              <a:buAutoNum type="arabicPeriod"/>
            </a:pPr>
            <a:r>
              <a:rPr lang="en-US" altLang="en-US" sz="2200" dirty="0"/>
              <a:t>Use </a:t>
            </a:r>
            <a:r>
              <a:rPr lang="en-US" altLang="en-US" sz="2200" dirty="0" smtClean="0"/>
              <a:t>technology (railroad, telegraph)</a:t>
            </a:r>
            <a:endParaRPr lang="en-US" altLang="en-US" sz="2200" dirty="0"/>
          </a:p>
          <a:p>
            <a:pPr>
              <a:buFontTx/>
              <a:buAutoNum type="arabicPeriod"/>
            </a:pPr>
            <a:r>
              <a:rPr lang="en-US" altLang="en-US" sz="2200" dirty="0"/>
              <a:t>Eastern </a:t>
            </a:r>
            <a:r>
              <a:rPr lang="en-US" altLang="en-US" sz="2200" dirty="0" smtClean="0"/>
              <a:t>Theater</a:t>
            </a:r>
            <a:endParaRPr lang="en-US" altLang="en-US" sz="2200" dirty="0"/>
          </a:p>
          <a:p>
            <a:pPr>
              <a:buFontTx/>
              <a:buAutoNum type="arabicPeriod"/>
            </a:pPr>
            <a:r>
              <a:rPr lang="en-US" altLang="en-US" sz="2200" dirty="0"/>
              <a:t>War can kill lots of </a:t>
            </a:r>
            <a:r>
              <a:rPr lang="en-US" altLang="en-US" sz="2200" dirty="0" smtClean="0"/>
              <a:t>different ways</a:t>
            </a:r>
            <a:endParaRPr lang="en-US" altLang="en-US" sz="2200" dirty="0"/>
          </a:p>
          <a:p>
            <a:pPr>
              <a:buFontTx/>
              <a:buAutoNum type="arabicPeriod"/>
            </a:pPr>
            <a:r>
              <a:rPr lang="en-US" altLang="en-US" sz="2200" dirty="0"/>
              <a:t>Ability to 2</a:t>
            </a:r>
            <a:r>
              <a:rPr lang="en-US" altLang="en-US" sz="2200" baseline="30000" dirty="0"/>
              <a:t>nd</a:t>
            </a:r>
            <a:r>
              <a:rPr lang="en-US" altLang="en-US" sz="2200" dirty="0"/>
              <a:t> guess the opponent</a:t>
            </a:r>
          </a:p>
          <a:p>
            <a:pPr>
              <a:buFontTx/>
              <a:buAutoNum type="arabicPeriod"/>
            </a:pPr>
            <a:r>
              <a:rPr lang="en-US" altLang="en-US" sz="2200" dirty="0"/>
              <a:t>‘Fog of War’ (Clausewitz</a:t>
            </a:r>
            <a:r>
              <a:rPr lang="en-US" altLang="en-US" sz="2200" dirty="0" smtClean="0"/>
              <a:t>)</a:t>
            </a:r>
          </a:p>
          <a:p>
            <a:pPr marL="0" indent="0"/>
            <a:endParaRPr lang="en-US" altLang="en-US" sz="2200" dirty="0"/>
          </a:p>
          <a:p>
            <a:pPr marL="0" indent="0"/>
            <a:endParaRPr lang="en-US" altLang="en-US" sz="2200" dirty="0"/>
          </a:p>
          <a:p>
            <a:pPr marL="0" indent="0"/>
            <a:r>
              <a:rPr lang="en-US" altLang="en-US" sz="2200" dirty="0" smtClean="0"/>
              <a:t>Citizens realized at this time that both sides were willing to fight the war.</a:t>
            </a:r>
            <a:endParaRPr lang="en-US" altLang="en-US" sz="2200" dirty="0"/>
          </a:p>
        </p:txBody>
      </p:sp>
      <p:sp>
        <p:nvSpPr>
          <p:cNvPr id="19471" name="TextBox 1"/>
          <p:cNvSpPr txBox="1">
            <a:spLocks noChangeArrowheads="1"/>
          </p:cNvSpPr>
          <p:nvPr/>
        </p:nvSpPr>
        <p:spPr bwMode="auto">
          <a:xfrm>
            <a:off x="2514600" y="1116806"/>
            <a:ext cx="141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dirty="0"/>
              <a:t>Lessons:</a:t>
            </a:r>
          </a:p>
        </p:txBody>
      </p:sp>
    </p:spTree>
    <p:extLst>
      <p:ext uri="{BB962C8B-B14F-4D97-AF65-F5344CB8AC3E}">
        <p14:creationId xmlns:p14="http://schemas.microsoft.com/office/powerpoint/2010/main" val="2440827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wipe(left)">
                                      <p:cBhvr>
                                        <p:cTn id="7" dur="500"/>
                                        <p:tgtEl>
                                          <p:spTgt spid="22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73113"/>
          </a:xfrm>
        </p:spPr>
        <p:txBody>
          <a:bodyPr/>
          <a:lstStyle/>
          <a:p>
            <a:r>
              <a:rPr lang="en-US" dirty="0" smtClean="0"/>
              <a:t>Lincoln Elected President</a:t>
            </a:r>
            <a:br>
              <a:rPr lang="en-US" dirty="0" smtClean="0"/>
            </a:br>
            <a:r>
              <a:rPr lang="en-US" sz="2800" dirty="0" smtClean="0">
                <a:solidFill>
                  <a:schemeClr val="tx1"/>
                </a:solidFill>
                <a:latin typeface="+mj-lt"/>
              </a:rPr>
              <a:t>November 6, 1860</a:t>
            </a:r>
            <a:endParaRPr lang="en-US" sz="2800" dirty="0">
              <a:solidFill>
                <a:schemeClr val="tx1"/>
              </a:solidFill>
              <a:latin typeface="+mj-lt"/>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7459" y="1524000"/>
            <a:ext cx="6509081" cy="4205288"/>
          </a:xfrm>
          <a:ln>
            <a:solidFill>
              <a:schemeClr val="accent1">
                <a:lumMod val="75000"/>
              </a:schemeClr>
            </a:solidFill>
          </a:ln>
        </p:spPr>
      </p:pic>
      <p:sp>
        <p:nvSpPr>
          <p:cNvPr id="9" name="TextBox 8"/>
          <p:cNvSpPr txBox="1"/>
          <p:nvPr/>
        </p:nvSpPr>
        <p:spPr>
          <a:xfrm>
            <a:off x="914400" y="4648200"/>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extLst>
      <p:ext uri="{BB962C8B-B14F-4D97-AF65-F5344CB8AC3E}">
        <p14:creationId xmlns:p14="http://schemas.microsoft.com/office/powerpoint/2010/main" val="41691903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66459" y="239713"/>
            <a:ext cx="796884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4400" dirty="0">
                <a:solidFill>
                  <a:schemeClr val="accent1">
                    <a:lumMod val="75000"/>
                  </a:schemeClr>
                </a:solidFill>
                <a:latin typeface="Georgia" panose="02040502050405020303" pitchFamily="18" charset="0"/>
              </a:rPr>
              <a:t>Thomas J. “Stonewall” Jackson</a:t>
            </a:r>
          </a:p>
        </p:txBody>
      </p:sp>
      <p:sp>
        <p:nvSpPr>
          <p:cNvPr id="233476" name="Text Box 4"/>
          <p:cNvSpPr txBox="1">
            <a:spLocks noChangeArrowheads="1"/>
          </p:cNvSpPr>
          <p:nvPr/>
        </p:nvSpPr>
        <p:spPr bwMode="auto">
          <a:xfrm>
            <a:off x="8429625" y="6446838"/>
            <a:ext cx="4191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700" b="1">
                <a:solidFill>
                  <a:srgbClr val="003399"/>
                </a:solidFill>
              </a:rPr>
              <a:t>NEXT</a:t>
            </a:r>
          </a:p>
        </p:txBody>
      </p:sp>
      <p:sp>
        <p:nvSpPr>
          <p:cNvPr id="20485" name="AutoShape 5">
            <a:hlinkClick r:id="" action="ppaction://noaction" highlightClick="1"/>
          </p:cNvPr>
          <p:cNvSpPr>
            <a:spLocks noChangeArrowheads="1"/>
          </p:cNvSpPr>
          <p:nvPr/>
        </p:nvSpPr>
        <p:spPr bwMode="auto">
          <a:xfrm>
            <a:off x="7932738" y="92075"/>
            <a:ext cx="411162"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86" name="AutoShape 6">
            <a:hlinkClick r:id="" action="ppaction://hlinkshowjump?jump=endshow" highlightClick="1"/>
          </p:cNvPr>
          <p:cNvSpPr>
            <a:spLocks noChangeArrowheads="1"/>
          </p:cNvSpPr>
          <p:nvPr/>
        </p:nvSpPr>
        <p:spPr bwMode="auto">
          <a:xfrm>
            <a:off x="8415338" y="92075"/>
            <a:ext cx="411162"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87" name="Oval 7">
            <a:hlinkClick r:id="rId3" action="ppaction://hlinksldjump"/>
          </p:cNvPr>
          <p:cNvSpPr>
            <a:spLocks noChangeArrowheads="1"/>
          </p:cNvSpPr>
          <p:nvPr/>
        </p:nvSpPr>
        <p:spPr bwMode="auto">
          <a:xfrm>
            <a:off x="377825" y="0"/>
            <a:ext cx="885825" cy="885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88" name="AutoShape 8">
            <a:hlinkClick r:id="rId4" highlightClick="1"/>
          </p:cNvPr>
          <p:cNvSpPr>
            <a:spLocks noChangeArrowheads="1"/>
          </p:cNvSpPr>
          <p:nvPr/>
        </p:nvSpPr>
        <p:spPr bwMode="auto">
          <a:xfrm>
            <a:off x="100013" y="2197100"/>
            <a:ext cx="1417637"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89" name="AutoShape 9">
            <a:hlinkClick r:id="rId5" action="ppaction://hlinkfile" highlightClick="1"/>
          </p:cNvPr>
          <p:cNvSpPr>
            <a:spLocks noChangeArrowheads="1"/>
          </p:cNvSpPr>
          <p:nvPr/>
        </p:nvSpPr>
        <p:spPr bwMode="auto">
          <a:xfrm>
            <a:off x="100013" y="2682875"/>
            <a:ext cx="1417637"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90" name="AutoShape 10">
            <a:hlinkClick r:id="rId6" action="ppaction://hlinkfile" highlightClick="1"/>
          </p:cNvPr>
          <p:cNvSpPr>
            <a:spLocks noChangeArrowheads="1"/>
          </p:cNvSpPr>
          <p:nvPr/>
        </p:nvSpPr>
        <p:spPr bwMode="auto">
          <a:xfrm>
            <a:off x="100013" y="1727200"/>
            <a:ext cx="1417637"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91" name="AutoShape 11">
            <a:hlinkClick r:id="rId7" action="ppaction://hlinkfile" highlightClick="1"/>
          </p:cNvPr>
          <p:cNvSpPr>
            <a:spLocks noChangeArrowheads="1"/>
          </p:cNvSpPr>
          <p:nvPr/>
        </p:nvSpPr>
        <p:spPr bwMode="auto">
          <a:xfrm>
            <a:off x="109538" y="1265238"/>
            <a:ext cx="1417637" cy="411162"/>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sp>
        <p:nvSpPr>
          <p:cNvPr id="20492" name="AutoShape 12">
            <a:hlinkClick r:id="rId8" action="ppaction://hlinkpres?slideindex=1&amp;slidetitle=1. Slide 1" highlightClick="1"/>
          </p:cNvPr>
          <p:cNvSpPr>
            <a:spLocks noChangeArrowheads="1"/>
          </p:cNvSpPr>
          <p:nvPr/>
        </p:nvSpPr>
        <p:spPr bwMode="auto">
          <a:xfrm>
            <a:off x="7424738" y="57150"/>
            <a:ext cx="411162" cy="411163"/>
          </a:xfrm>
          <a:prstGeom prst="actionButtonBlank">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a:p>
        </p:txBody>
      </p:sp>
      <p:pic>
        <p:nvPicPr>
          <p:cNvPr id="20493" name="Picture 16" descr="Jackson-Stonewall-LO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1265238"/>
            <a:ext cx="3554413" cy="424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7"/>
          <p:cNvSpPr txBox="1">
            <a:spLocks noChangeArrowheads="1"/>
          </p:cNvSpPr>
          <p:nvPr/>
        </p:nvSpPr>
        <p:spPr bwMode="auto">
          <a:xfrm>
            <a:off x="4699000" y="1198688"/>
            <a:ext cx="26939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dirty="0"/>
              <a:t>Taught at VMI</a:t>
            </a:r>
          </a:p>
          <a:p>
            <a:pPr>
              <a:buFontTx/>
              <a:buChar char="-"/>
            </a:pPr>
            <a:r>
              <a:rPr lang="en-US" altLang="en-US" dirty="0"/>
              <a:t>Lessons still used</a:t>
            </a:r>
          </a:p>
          <a:p>
            <a:endParaRPr lang="en-US" altLang="en-US" dirty="0"/>
          </a:p>
        </p:txBody>
      </p:sp>
      <p:sp>
        <p:nvSpPr>
          <p:cNvPr id="20495" name="Text Box 18"/>
          <p:cNvSpPr txBox="1">
            <a:spLocks noChangeArrowheads="1"/>
          </p:cNvSpPr>
          <p:nvPr/>
        </p:nvSpPr>
        <p:spPr bwMode="auto">
          <a:xfrm>
            <a:off x="4331160" y="3377836"/>
            <a:ext cx="45815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dirty="0"/>
              <a:t>Shenandoah Valley Campaign:</a:t>
            </a:r>
          </a:p>
          <a:p>
            <a:pPr>
              <a:buFontTx/>
              <a:buChar char="•"/>
            </a:pPr>
            <a:r>
              <a:rPr lang="en-US" altLang="en-US" dirty="0"/>
              <a:t>17,000 vs 60,000</a:t>
            </a:r>
          </a:p>
          <a:p>
            <a:pPr>
              <a:buFontTx/>
              <a:buChar char="•"/>
            </a:pPr>
            <a:r>
              <a:rPr lang="en-US" altLang="en-US" dirty="0"/>
              <a:t>646 miles in 48 days (13.4 </a:t>
            </a:r>
            <a:r>
              <a:rPr lang="en-US" altLang="en-US" dirty="0" smtClean="0"/>
              <a:t>miles/day!) </a:t>
            </a:r>
            <a:endParaRPr lang="en-US" altLang="en-US" dirty="0"/>
          </a:p>
          <a:p>
            <a:pPr>
              <a:buFontTx/>
              <a:buChar char="•"/>
            </a:pPr>
            <a:r>
              <a:rPr lang="en-US" altLang="en-US" dirty="0"/>
              <a:t>“Foot cavalry”</a:t>
            </a:r>
          </a:p>
        </p:txBody>
      </p:sp>
    </p:spTree>
    <p:extLst>
      <p:ext uri="{BB962C8B-B14F-4D97-AF65-F5344CB8AC3E}">
        <p14:creationId xmlns:p14="http://schemas.microsoft.com/office/powerpoint/2010/main" val="182813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3476"/>
                                        </p:tgtEl>
                                        <p:attrNameLst>
                                          <p:attrName>style.visibility</p:attrName>
                                        </p:attrNameLst>
                                      </p:cBhvr>
                                      <p:to>
                                        <p:strVal val="visible"/>
                                      </p:to>
                                    </p:set>
                                    <p:animEffect transition="in" filter="wipe(left)">
                                      <p:cBhvr>
                                        <p:cTn id="7" dur="500"/>
                                        <p:tgtEl>
                                          <p:spTgt spid="233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t>Excerpt, The New York Times</a:t>
            </a:r>
            <a:r>
              <a:rPr lang="en-US" dirty="0" smtClean="0"/>
              <a:t/>
            </a:r>
            <a:br>
              <a:rPr lang="en-US" dirty="0" smtClean="0"/>
            </a:br>
            <a:r>
              <a:rPr lang="en-US" sz="2500" dirty="0" smtClean="0">
                <a:solidFill>
                  <a:schemeClr val="tx1"/>
                </a:solidFill>
                <a:latin typeface="+mj-lt"/>
              </a:rPr>
              <a:t>July 26, 1861, New York</a:t>
            </a:r>
            <a:endParaRPr lang="en-US" sz="2500" dirty="0">
              <a:solidFill>
                <a:schemeClr val="tx1"/>
              </a:solidFill>
              <a:latin typeface="+mj-lt"/>
            </a:endParaRPr>
          </a:p>
        </p:txBody>
      </p:sp>
      <p:sp>
        <p:nvSpPr>
          <p:cNvPr id="5" name="Content Placeholder 4"/>
          <p:cNvSpPr>
            <a:spLocks noGrp="1"/>
          </p:cNvSpPr>
          <p:nvPr>
            <p:ph idx="1"/>
          </p:nvPr>
        </p:nvSpPr>
        <p:spPr>
          <a:xfrm>
            <a:off x="457200" y="1828800"/>
            <a:ext cx="8229600" cy="4205880"/>
          </a:xfrm>
        </p:spPr>
        <p:txBody>
          <a:bodyPr/>
          <a:lstStyle/>
          <a:p>
            <a:pPr marL="0" indent="0">
              <a:buNone/>
            </a:pPr>
            <a:r>
              <a:rPr lang="en-US" sz="2200" dirty="0" smtClean="0">
                <a:latin typeface="Georgia" pitchFamily="18" charset="0"/>
                <a:cs typeface="Calibri" pitchFamily="34" charset="0"/>
              </a:rPr>
              <a:t>Governor </a:t>
            </a:r>
            <a:r>
              <a:rPr lang="en-US" sz="2200" dirty="0">
                <a:latin typeface="Georgia" pitchFamily="18" charset="0"/>
                <a:cs typeface="Calibri" pitchFamily="34" charset="0"/>
              </a:rPr>
              <a:t>Morgan, it will be seen by his Proclamation, published in another column, has concluded, under the requisition of the President for </a:t>
            </a:r>
            <a:r>
              <a:rPr lang="en-US" sz="2200" b="1" dirty="0">
                <a:solidFill>
                  <a:srgbClr val="225790"/>
                </a:solidFill>
                <a:latin typeface="Georgia" pitchFamily="18" charset="0"/>
                <a:cs typeface="Calibri" pitchFamily="34" charset="0"/>
              </a:rPr>
              <a:t>more troops, to call for twenty-five thousand additional Volunteers</a:t>
            </a:r>
            <a:r>
              <a:rPr lang="en-US" sz="2200" dirty="0">
                <a:solidFill>
                  <a:srgbClr val="225790"/>
                </a:solidFill>
                <a:latin typeface="Georgia" pitchFamily="18" charset="0"/>
                <a:cs typeface="Calibri" pitchFamily="34" charset="0"/>
              </a:rPr>
              <a:t>, </a:t>
            </a:r>
            <a:r>
              <a:rPr lang="en-US" sz="2200" dirty="0">
                <a:latin typeface="Georgia" pitchFamily="18" charset="0"/>
                <a:cs typeface="Calibri" pitchFamily="34" charset="0"/>
              </a:rPr>
              <a:t>to serve for three years, or during the war.</a:t>
            </a:r>
            <a:br>
              <a:rPr lang="en-US" sz="2200" dirty="0">
                <a:latin typeface="Georgia" pitchFamily="18" charset="0"/>
                <a:cs typeface="Calibri" pitchFamily="34" charset="0"/>
              </a:rPr>
            </a:br>
            <a:r>
              <a:rPr lang="en-US" sz="2200" dirty="0">
                <a:latin typeface="Georgia" pitchFamily="18" charset="0"/>
                <a:cs typeface="Calibri" pitchFamily="34" charset="0"/>
              </a:rPr>
              <a:t/>
            </a:r>
            <a:br>
              <a:rPr lang="en-US" sz="2200" dirty="0">
                <a:latin typeface="Georgia" pitchFamily="18" charset="0"/>
                <a:cs typeface="Calibri" pitchFamily="34" charset="0"/>
              </a:rPr>
            </a:br>
            <a:r>
              <a:rPr lang="en-US" sz="2200" dirty="0">
                <a:latin typeface="Georgia" pitchFamily="18" charset="0"/>
                <a:cs typeface="Calibri" pitchFamily="34" charset="0"/>
              </a:rPr>
              <a:t>It is expected at Fortress Monroe that </a:t>
            </a:r>
            <a:r>
              <a:rPr lang="en-US" sz="2200" dirty="0" err="1">
                <a:latin typeface="Georgia" pitchFamily="18" charset="0"/>
                <a:cs typeface="Calibri" pitchFamily="34" charset="0"/>
              </a:rPr>
              <a:t>Magruder</a:t>
            </a:r>
            <a:r>
              <a:rPr lang="en-US" sz="2200" dirty="0">
                <a:latin typeface="Georgia" pitchFamily="18" charset="0"/>
                <a:cs typeface="Calibri" pitchFamily="34" charset="0"/>
              </a:rPr>
              <a:t>, the rebel commander at Yorktown, </a:t>
            </a:r>
            <a:r>
              <a:rPr lang="en-US" sz="2200" b="1" dirty="0">
                <a:solidFill>
                  <a:srgbClr val="225790"/>
                </a:solidFill>
                <a:latin typeface="Georgia" pitchFamily="18" charset="0"/>
                <a:cs typeface="Calibri" pitchFamily="34" charset="0"/>
              </a:rPr>
              <a:t>emboldened by the success at Manassas  Junction</a:t>
            </a:r>
            <a:r>
              <a:rPr lang="en-US" sz="2200" b="1" dirty="0">
                <a:latin typeface="Georgia" pitchFamily="18" charset="0"/>
                <a:cs typeface="Calibri" pitchFamily="34" charset="0"/>
              </a:rPr>
              <a:t> </a:t>
            </a:r>
            <a:r>
              <a:rPr lang="en-US" sz="220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200" dirty="0">
              <a:latin typeface="Georgia" pitchFamily="18" charset="0"/>
            </a:endParaRPr>
          </a:p>
        </p:txBody>
      </p:sp>
    </p:spTree>
    <p:extLst>
      <p:ext uri="{BB962C8B-B14F-4D97-AF65-F5344CB8AC3E}">
        <p14:creationId xmlns:p14="http://schemas.microsoft.com/office/powerpoint/2010/main" val="8767405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Lincoln Elected </a:t>
            </a:r>
            <a:r>
              <a:rPr lang="en-US" sz="4000" dirty="0" smtClean="0">
                <a:solidFill>
                  <a:srgbClr val="4D4D4D"/>
                </a:solidFill>
              </a:rPr>
              <a:t>President</a:t>
            </a:r>
            <a:endParaRPr lang="en-US" sz="4000" dirty="0">
              <a:solidFill>
                <a:srgbClr val="4D4D4D"/>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600200"/>
            <a:ext cx="2304119" cy="4232275"/>
          </a:xfrm>
        </p:spPr>
      </p:pic>
      <p:sp>
        <p:nvSpPr>
          <p:cNvPr id="4" name="Content Placeholder 3"/>
          <p:cNvSpPr>
            <a:spLocks noGrp="1"/>
          </p:cNvSpPr>
          <p:nvPr>
            <p:ph sz="half" idx="2"/>
          </p:nvPr>
        </p:nvSpPr>
        <p:spPr>
          <a:xfrm>
            <a:off x="3429000" y="1600200"/>
            <a:ext cx="5410200" cy="4231801"/>
          </a:xfrm>
        </p:spPr>
        <p:txBody>
          <a:bodyPr/>
          <a:lstStyle/>
          <a:p>
            <a:pPr marL="0" indent="0">
              <a:spcBef>
                <a:spcPct val="50000"/>
              </a:spcBef>
              <a:buNone/>
            </a:pPr>
            <a:r>
              <a:rPr lang="en-US" sz="2200" dirty="0" smtClean="0">
                <a:latin typeface="Georgia" pitchFamily="18" charset="0"/>
              </a:rPr>
              <a:t>1860 </a:t>
            </a:r>
            <a:r>
              <a:rPr lang="en-US" sz="2200" dirty="0">
                <a:latin typeface="Georgia" pitchFamily="18" charset="0"/>
              </a:rPr>
              <a:t>presidential </a:t>
            </a:r>
            <a:r>
              <a:rPr lang="en-US" sz="2200" dirty="0" smtClean="0">
                <a:latin typeface="Georgia" pitchFamily="18" charset="0"/>
              </a:rPr>
              <a:t>race, </a:t>
            </a:r>
            <a:r>
              <a:rPr lang="en-US" sz="2200" dirty="0">
                <a:solidFill>
                  <a:schemeClr val="tx1"/>
                </a:solidFill>
                <a:latin typeface="Georgia" pitchFamily="18" charset="0"/>
              </a:rPr>
              <a:t>four </a:t>
            </a:r>
            <a:r>
              <a:rPr lang="en-US" sz="2200" dirty="0" smtClean="0">
                <a:solidFill>
                  <a:schemeClr val="tx1"/>
                </a:solidFill>
                <a:latin typeface="Georgia" pitchFamily="18" charset="0"/>
              </a:rPr>
              <a:t>candidates:</a:t>
            </a:r>
          </a:p>
          <a:p>
            <a:pPr>
              <a:spcBef>
                <a:spcPct val="50000"/>
              </a:spcBef>
              <a:buFontTx/>
              <a:buChar char="-"/>
            </a:pPr>
            <a:r>
              <a:rPr lang="en-US" sz="2200" dirty="0" smtClean="0">
                <a:solidFill>
                  <a:schemeClr val="tx1"/>
                </a:solidFill>
                <a:latin typeface="Georgia" pitchFamily="18" charset="0"/>
              </a:rPr>
              <a:t>a </a:t>
            </a:r>
            <a:r>
              <a:rPr lang="en-US" sz="2200" dirty="0">
                <a:solidFill>
                  <a:schemeClr val="tx1"/>
                </a:solidFill>
                <a:latin typeface="Georgia" pitchFamily="18" charset="0"/>
              </a:rPr>
              <a:t>northern </a:t>
            </a:r>
            <a:r>
              <a:rPr lang="en-US" sz="2200" dirty="0" smtClean="0">
                <a:solidFill>
                  <a:schemeClr val="tx1"/>
                </a:solidFill>
                <a:latin typeface="Georgia" pitchFamily="18" charset="0"/>
              </a:rPr>
              <a:t>Democrat (Douglas)</a:t>
            </a:r>
          </a:p>
          <a:p>
            <a:pPr>
              <a:spcBef>
                <a:spcPct val="50000"/>
              </a:spcBef>
              <a:buFontTx/>
              <a:buChar char="-"/>
            </a:pPr>
            <a:r>
              <a:rPr lang="en-US" sz="2200" dirty="0" smtClean="0">
                <a:solidFill>
                  <a:schemeClr val="tx1"/>
                </a:solidFill>
                <a:latin typeface="Georgia" pitchFamily="18" charset="0"/>
              </a:rPr>
              <a:t>southern Democrat (Breckinridge)</a:t>
            </a:r>
          </a:p>
          <a:p>
            <a:pPr>
              <a:spcBef>
                <a:spcPct val="50000"/>
              </a:spcBef>
              <a:buFontTx/>
              <a:buChar char="-"/>
            </a:pPr>
            <a:r>
              <a:rPr lang="en-US" sz="2200" dirty="0" smtClean="0">
                <a:solidFill>
                  <a:schemeClr val="tx1"/>
                </a:solidFill>
                <a:latin typeface="Georgia" pitchFamily="18" charset="0"/>
              </a:rPr>
              <a:t>Independent (Bell)</a:t>
            </a:r>
          </a:p>
          <a:p>
            <a:pPr>
              <a:spcBef>
                <a:spcPct val="50000"/>
              </a:spcBef>
              <a:buFontTx/>
              <a:buChar char="-"/>
            </a:pPr>
            <a:r>
              <a:rPr lang="en-US" sz="2200" dirty="0" smtClean="0">
                <a:solidFill>
                  <a:schemeClr val="tx1"/>
                </a:solidFill>
                <a:latin typeface="Georgia" pitchFamily="18" charset="0"/>
              </a:rPr>
              <a:t>Republican (Lincoln)</a:t>
            </a:r>
            <a:endParaRPr lang="en-US" sz="2200" dirty="0">
              <a:solidFill>
                <a:schemeClr val="tx1"/>
              </a:solidFill>
              <a:latin typeface="Georgia" pitchFamily="18" charset="0"/>
            </a:endParaRPr>
          </a:p>
          <a:p>
            <a:pPr marL="0" indent="0">
              <a:spcBef>
                <a:spcPct val="50000"/>
              </a:spcBef>
              <a:buNone/>
            </a:pPr>
            <a:r>
              <a:rPr lang="en-US" sz="2200" dirty="0" smtClean="0">
                <a:solidFill>
                  <a:schemeClr val="tx1"/>
                </a:solidFill>
                <a:latin typeface="Georgia" pitchFamily="18" charset="0"/>
              </a:rPr>
              <a:t>Democrat vote was split, Republican won populous North. </a:t>
            </a:r>
            <a:endParaRPr lang="en-US" sz="2200" dirty="0">
              <a:solidFill>
                <a:schemeClr val="tx1"/>
              </a:solidFill>
              <a:latin typeface="Georgia" pitchFamily="18" charset="0"/>
            </a:endParaRPr>
          </a:p>
          <a:p>
            <a:pPr marL="0" indent="0">
              <a:spcBef>
                <a:spcPct val="50000"/>
              </a:spcBef>
              <a:buNone/>
            </a:pPr>
            <a:r>
              <a:rPr lang="en-US" sz="2200" dirty="0" smtClean="0">
                <a:solidFill>
                  <a:schemeClr val="tx1"/>
                </a:solidFill>
                <a:latin typeface="Georgia" pitchFamily="18" charset="0"/>
              </a:rPr>
              <a:t>Southerners: Feared </a:t>
            </a:r>
            <a:r>
              <a:rPr lang="en-US" sz="2200" dirty="0">
                <a:solidFill>
                  <a:schemeClr val="tx1"/>
                </a:solidFill>
                <a:latin typeface="Georgia" pitchFamily="18" charset="0"/>
              </a:rPr>
              <a:t>anti-slavery </a:t>
            </a:r>
            <a:r>
              <a:rPr lang="en-US" sz="2200" dirty="0">
                <a:latin typeface="Georgia" pitchFamily="18" charset="0"/>
              </a:rPr>
              <a:t>Republicans would </a:t>
            </a:r>
            <a:r>
              <a:rPr lang="en-US" sz="2200" dirty="0" smtClean="0">
                <a:latin typeface="Georgia" pitchFamily="18" charset="0"/>
              </a:rPr>
              <a:t>change </a:t>
            </a:r>
            <a:r>
              <a:rPr lang="en-US" sz="2200" dirty="0">
                <a:latin typeface="Georgia" pitchFamily="18" charset="0"/>
              </a:rPr>
              <a:t>their way of life</a:t>
            </a:r>
            <a:r>
              <a:rPr lang="en-US" sz="2200" dirty="0" smtClean="0">
                <a:latin typeface="Georgia" pitchFamily="18" charset="0"/>
              </a:rPr>
              <a:t>.</a:t>
            </a:r>
            <a:endParaRPr lang="en-US" sz="2200" dirty="0">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a:t>
            </a:r>
            <a:r>
              <a:rPr lang="en-US" sz="4000" dirty="0">
                <a:latin typeface="Georgia" pitchFamily="18" charset="0"/>
                <a:cs typeface="Calibri" pitchFamily="34" charset="0"/>
              </a:rPr>
              <a:t>Civilian And Gazette </a:t>
            </a:r>
            <a:r>
              <a:rPr lang="en-US" sz="4000" dirty="0" smtClean="0">
                <a:latin typeface="Georgia" pitchFamily="18" charset="0"/>
                <a:cs typeface="Calibri" pitchFamily="34" charset="0"/>
              </a:rPr>
              <a:t>Weekly</a:t>
            </a:r>
            <a:br>
              <a:rPr lang="en-US" sz="4000" dirty="0" smtClean="0">
                <a:latin typeface="Georgia" pitchFamily="18" charset="0"/>
                <a:cs typeface="Calibri" pitchFamily="34" charset="0"/>
              </a:rPr>
            </a:br>
            <a:r>
              <a:rPr lang="en-US" sz="2500" dirty="0">
                <a:solidFill>
                  <a:schemeClr val="tx1"/>
                </a:solidFill>
                <a:latin typeface="+mj-lt"/>
                <a:cs typeface="Calibri" pitchFamily="34" charset="0"/>
              </a:rPr>
              <a:t>November 13, 1860, </a:t>
            </a:r>
            <a:r>
              <a:rPr lang="en-US" sz="2500" dirty="0" smtClean="0">
                <a:solidFill>
                  <a:schemeClr val="tx1"/>
                </a:solidFill>
                <a:latin typeface="+mj-lt"/>
                <a:cs typeface="Calibri" pitchFamily="34" charset="0"/>
              </a:rPr>
              <a:t> Galveston</a:t>
            </a:r>
            <a:r>
              <a:rPr lang="en-US" sz="2500" dirty="0">
                <a:solidFill>
                  <a:schemeClr val="tx1"/>
                </a:solidFill>
                <a:latin typeface="+mj-lt"/>
                <a:cs typeface="Calibri" pitchFamily="34" charset="0"/>
              </a:rPr>
              <a:t>, Texas</a:t>
            </a:r>
            <a:endParaRPr lang="en-US" sz="2500" dirty="0">
              <a:solidFill>
                <a:schemeClr val="tx1"/>
              </a:solidFill>
              <a:latin typeface="+mj-lt"/>
            </a:endParaRPr>
          </a:p>
        </p:txBody>
      </p:sp>
      <p:sp>
        <p:nvSpPr>
          <p:cNvPr id="5" name="Content Placeholder 4"/>
          <p:cNvSpPr>
            <a:spLocks noGrp="1"/>
          </p:cNvSpPr>
          <p:nvPr>
            <p:ph idx="1"/>
          </p:nvPr>
        </p:nvSpPr>
        <p:spPr>
          <a:xfrm>
            <a:off x="457200" y="1752600"/>
            <a:ext cx="8229600" cy="4205880"/>
          </a:xfrm>
        </p:spPr>
        <p:txBody>
          <a:bodyPr/>
          <a:lstStyle/>
          <a:p>
            <a:pPr marL="0" indent="0">
              <a:buNone/>
            </a:pPr>
            <a:r>
              <a:rPr lang="en-US" sz="1900" dirty="0" smtClean="0">
                <a:latin typeface="Georgia" pitchFamily="18" charset="0"/>
                <a:cs typeface="Calibri" pitchFamily="34" charset="0"/>
              </a:rPr>
              <a:t>The </a:t>
            </a:r>
            <a:r>
              <a:rPr lang="en-US" sz="1900" dirty="0">
                <a:latin typeface="Georgia" pitchFamily="18" charset="0"/>
                <a:cs typeface="Calibri" pitchFamily="34" charset="0"/>
              </a:rPr>
              <a:t>Governor [of South Carolina], “earnestly recommended that, in the event of </a:t>
            </a:r>
            <a:r>
              <a:rPr lang="en-US" sz="1900" b="1" dirty="0">
                <a:solidFill>
                  <a:srgbClr val="225790"/>
                </a:solidFill>
                <a:latin typeface="Georgia" pitchFamily="18" charset="0"/>
                <a:cs typeface="Calibri" pitchFamily="34" charset="0"/>
              </a:rPr>
              <a:t>Abraham Lincoln’s election to the Presidency</a:t>
            </a:r>
            <a:r>
              <a:rPr lang="en-US" sz="1900" dirty="0">
                <a:latin typeface="Georgia" pitchFamily="18" charset="0"/>
                <a:cs typeface="Calibri" pitchFamily="34" charset="0"/>
              </a:rPr>
              <a:t>, a convention for the people of this State be immediately called to consider and determine for themselves the mode and measure of redress.”</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solidFill>
                  <a:srgbClr val="225790"/>
                </a:solidFill>
                <a:latin typeface="+mj-lt"/>
                <a:cs typeface="Calibri" pitchFamily="34" charset="0"/>
              </a:rPr>
              <a:t>[The Governor stated the following]</a:t>
            </a: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"That the only alternative left, in my judgment, is the </a:t>
            </a:r>
            <a:r>
              <a:rPr lang="en-US" sz="1900" b="1" dirty="0">
                <a:solidFill>
                  <a:srgbClr val="225790"/>
                </a:solidFill>
                <a:latin typeface="Georgia" pitchFamily="18" charset="0"/>
                <a:cs typeface="Calibri" pitchFamily="34" charset="0"/>
              </a:rPr>
              <a:t>secession of South Carolina</a:t>
            </a:r>
            <a:r>
              <a:rPr lang="en-US" sz="1900" b="1" dirty="0">
                <a:latin typeface="Georgia" pitchFamily="18" charset="0"/>
                <a:cs typeface="Calibri" pitchFamily="34" charset="0"/>
              </a:rPr>
              <a:t> </a:t>
            </a:r>
            <a:r>
              <a:rPr lang="en-US" sz="1900" dirty="0">
                <a:latin typeface="Georgia" pitchFamily="18" charset="0"/>
                <a:cs typeface="Calibri" pitchFamily="34" charset="0"/>
              </a:rPr>
              <a:t>from the Federal Union. The indications of many of the Southern States justify the conclusion that the secession of </a:t>
            </a:r>
            <a:r>
              <a:rPr lang="en-US" sz="1900" b="1" dirty="0">
                <a:solidFill>
                  <a:srgbClr val="225790"/>
                </a:solidFill>
                <a:latin typeface="Georgia" pitchFamily="18" charset="0"/>
                <a:cs typeface="Calibri" pitchFamily="34" charset="0"/>
              </a:rPr>
              <a:t>South Carolina would be immediately followed, if not adopted simultaneously, by them, and ultimately by the entire </a:t>
            </a:r>
            <a:r>
              <a:rPr lang="en-US" sz="1900" b="1" dirty="0" smtClean="0">
                <a:solidFill>
                  <a:srgbClr val="225790"/>
                </a:solidFill>
                <a:latin typeface="Georgia" pitchFamily="18" charset="0"/>
                <a:cs typeface="Calibri" pitchFamily="34" charset="0"/>
              </a:rPr>
              <a:t>South…. </a:t>
            </a:r>
            <a:r>
              <a:rPr lang="en-US" sz="1900" dirty="0" smtClean="0">
                <a:latin typeface="Georgia" pitchFamily="18" charset="0"/>
                <a:cs typeface="Calibri" pitchFamily="34" charset="0"/>
              </a:rPr>
              <a:t>The State has, with great unanimity, declared that she has the right peaceably </a:t>
            </a:r>
            <a:r>
              <a:rPr lang="en-US" sz="1900" dirty="0">
                <a:latin typeface="Georgia" pitchFamily="18" charset="0"/>
                <a:cs typeface="Calibri" pitchFamily="34" charset="0"/>
              </a:rPr>
              <a:t>to succeed, and no power on earth can rightfully prevent it.”</a:t>
            </a:r>
            <a:endParaRPr lang="en-US" sz="1900" dirty="0">
              <a:latin typeface="Georgia" pitchFamily="18" charset="0"/>
            </a:endParaRPr>
          </a:p>
        </p:txBody>
      </p:sp>
    </p:spTree>
    <p:extLst>
      <p:ext uri="{BB962C8B-B14F-4D97-AF65-F5344CB8AC3E}">
        <p14:creationId xmlns:p14="http://schemas.microsoft.com/office/powerpoint/2010/main" val="21986336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2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smtClean="0"/>
          </a:p>
          <a:p>
            <a:endParaRPr lang="en-US" dirty="0"/>
          </a:p>
        </p:txBody>
      </p:sp>
    </p:spTree>
    <p:extLst>
      <p:ext uri="{BB962C8B-B14F-4D97-AF65-F5344CB8AC3E}">
        <p14:creationId xmlns:p14="http://schemas.microsoft.com/office/powerpoint/2010/main" val="2794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839200" cy="803275"/>
          </a:xfrm>
        </p:spPr>
        <p:txBody>
          <a:bodyPr/>
          <a:lstStyle/>
          <a:p>
            <a:r>
              <a:rPr lang="en-US" sz="3000" dirty="0" smtClean="0">
                <a:latin typeface="Georgia" pitchFamily="18" charset="0"/>
              </a:rPr>
              <a:t>Excerpt, Declaration </a:t>
            </a:r>
            <a:r>
              <a:rPr lang="en-US" sz="3000" dirty="0">
                <a:latin typeface="Georgia" pitchFamily="18" charset="0"/>
              </a:rPr>
              <a:t>of the Immediate Causes Which Induce and Justify the Secession of South Carolina from the Federal Union</a:t>
            </a:r>
            <a:endParaRPr lang="en-US" sz="3000" dirty="0">
              <a:latin typeface="Adobe Garamond Pro" pitchFamily="18" charset="0"/>
            </a:endParaRPr>
          </a:p>
        </p:txBody>
      </p:sp>
      <p:sp>
        <p:nvSpPr>
          <p:cNvPr id="3" name="Content Placeholder 2"/>
          <p:cNvSpPr>
            <a:spLocks noGrp="1"/>
          </p:cNvSpPr>
          <p:nvPr>
            <p:ph idx="1"/>
          </p:nvPr>
        </p:nvSpPr>
        <p:spPr>
          <a:xfrm>
            <a:off x="457200" y="2042520"/>
            <a:ext cx="8229600" cy="4205880"/>
          </a:xfrm>
        </p:spPr>
        <p:txBody>
          <a:bodyPr/>
          <a:lstStyle/>
          <a:p>
            <a:pPr marL="0" indent="0">
              <a:buNone/>
            </a:pPr>
            <a:r>
              <a:rPr lang="en-US" sz="2000" b="1" dirty="0" smtClean="0">
                <a:solidFill>
                  <a:srgbClr val="225790"/>
                </a:solidFill>
                <a:latin typeface="Georgia" pitchFamily="18" charset="0"/>
              </a:rPr>
              <a:t>A </a:t>
            </a:r>
            <a:r>
              <a:rPr lang="en-US" sz="2000" b="1" dirty="0">
                <a:solidFill>
                  <a:srgbClr val="225790"/>
                </a:solidFill>
                <a:latin typeface="Georgia" pitchFamily="18" charset="0"/>
              </a:rPr>
              <a:t>geographical line has been drawn across the Union, and all the States north of that line have united in the election of a man to the high office of President of the United States, whose opinions and purposes are hostile to slavery</a:t>
            </a:r>
            <a:r>
              <a:rPr lang="en-US" sz="2000" dirty="0">
                <a:solidFill>
                  <a:srgbClr val="225790"/>
                </a:solidFill>
                <a:latin typeface="Georgia" pitchFamily="18" charset="0"/>
              </a:rPr>
              <a:t>. </a:t>
            </a:r>
            <a:r>
              <a:rPr lang="en-US" sz="200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000" dirty="0">
                <a:latin typeface="Georgia" pitchFamily="18" charset="0"/>
              </a:rPr>
            </a:br>
            <a:r>
              <a:rPr lang="en-US" sz="2000" dirty="0">
                <a:latin typeface="Georgia" pitchFamily="18" charset="0"/>
              </a:rPr>
              <a:t/>
            </a:r>
            <a:br>
              <a:rPr lang="en-US" sz="2000" dirty="0">
                <a:latin typeface="Georgia" pitchFamily="18" charset="0"/>
              </a:rPr>
            </a:br>
            <a:r>
              <a:rPr lang="en-US" sz="2000" dirty="0">
                <a:latin typeface="Georgia" pitchFamily="18" charset="0"/>
              </a:rPr>
              <a:t>The guaranties of the Constitution will then no longer exist; the </a:t>
            </a:r>
            <a:r>
              <a:rPr lang="en-US" sz="2000" b="1" dirty="0">
                <a:solidFill>
                  <a:srgbClr val="225790"/>
                </a:solidFill>
                <a:latin typeface="Georgia" pitchFamily="18" charset="0"/>
              </a:rPr>
              <a:t>equal rights of the States will be lost</a:t>
            </a:r>
            <a:r>
              <a:rPr lang="en-US" sz="2000" dirty="0">
                <a:solidFill>
                  <a:srgbClr val="225790"/>
                </a:solidFill>
                <a:latin typeface="Georgia" pitchFamily="18" charset="0"/>
              </a:rPr>
              <a:t>.</a:t>
            </a:r>
            <a:r>
              <a:rPr lang="en-US" sz="200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218273423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of South Carolina</a:t>
            </a:r>
            <a:br>
              <a:rPr lang="en-US" dirty="0" smtClean="0"/>
            </a:br>
            <a:r>
              <a:rPr lang="en-US" sz="2800" dirty="0" smtClean="0">
                <a:solidFill>
                  <a:schemeClr val="tx1"/>
                </a:solidFill>
                <a:latin typeface="+mj-lt"/>
              </a:rPr>
              <a:t>December 20, 1860</a:t>
            </a:r>
            <a:endParaRPr lang="en-US" sz="2800" dirty="0">
              <a:solidFill>
                <a:schemeClr val="tx1"/>
              </a:solidFill>
              <a:latin typeface="+mj-lt"/>
            </a:endParaRPr>
          </a:p>
        </p:txBody>
      </p:sp>
      <p:sp>
        <p:nvSpPr>
          <p:cNvPr id="3" name="Content Placeholder 2"/>
          <p:cNvSpPr>
            <a:spLocks noGrp="1"/>
          </p:cNvSpPr>
          <p:nvPr>
            <p:ph idx="1"/>
          </p:nvPr>
        </p:nvSpPr>
        <p:spPr>
          <a:xfrm>
            <a:off x="457200" y="1828799"/>
            <a:ext cx="8229600" cy="3977281"/>
          </a:xfrm>
        </p:spPr>
        <p:txBody>
          <a:bodyPr/>
          <a:lstStyle/>
          <a:p>
            <a:pPr>
              <a:spcBef>
                <a:spcPct val="50000"/>
              </a:spcBef>
              <a:buFont typeface="Arial" pitchFamily="34" charset="0"/>
              <a:buChar char="•"/>
            </a:pPr>
            <a:r>
              <a:rPr lang="en-US" sz="2200" dirty="0"/>
              <a:t>On December 20, 1860 South Carolina formally seceded from, or left the Union. </a:t>
            </a:r>
          </a:p>
          <a:p>
            <a:pPr>
              <a:spcBef>
                <a:spcPct val="50000"/>
              </a:spcBef>
              <a:buFont typeface="Arial" pitchFamily="34" charset="0"/>
              <a:buChar char="•"/>
            </a:pPr>
            <a:r>
              <a:rPr lang="en-US" sz="2200" dirty="0"/>
              <a:t>South Carolina based this action on the basis of states’ rights, which they felt the new President, Abraham Lincoln, would violate. </a:t>
            </a:r>
          </a:p>
          <a:p>
            <a:pPr>
              <a:spcBef>
                <a:spcPct val="50000"/>
              </a:spcBef>
              <a:buFont typeface="Arial" pitchFamily="34" charset="0"/>
              <a:buChar char="•"/>
            </a:pPr>
            <a:r>
              <a:rPr lang="en-US" sz="2200" dirty="0"/>
              <a:t>Within the next six weeks, six other states voted to secede.</a:t>
            </a:r>
            <a:r>
              <a:rPr lang="en-US" sz="2200" dirty="0" smtClean="0"/>
              <a:t> </a:t>
            </a:r>
            <a:br>
              <a:rPr lang="en-US" sz="2200" dirty="0" smtClean="0"/>
            </a:br>
            <a:r>
              <a:rPr lang="en-US" sz="2200" dirty="0" smtClean="0"/>
              <a:t>The </a:t>
            </a:r>
            <a:r>
              <a:rPr lang="en-US" sz="2200" dirty="0"/>
              <a:t>Confederate States of America was established</a:t>
            </a:r>
            <a:r>
              <a:rPr lang="en-US" sz="2200" dirty="0" smtClean="0"/>
              <a:t>.</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9807" y="1371600"/>
            <a:ext cx="7367991" cy="4743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3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 – First Seven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867" y="1371600"/>
            <a:ext cx="7359793" cy="47217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3399</TotalTime>
  <Words>1046</Words>
  <Application>Microsoft Office PowerPoint</Application>
  <PresentationFormat>On-screen Show (4:3)</PresentationFormat>
  <Paragraphs>115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Curriculum</vt:lpstr>
      <vt:lpstr>1861: The Country  Goes to War</vt:lpstr>
      <vt:lpstr>Lincoln Elected President November 6, 1860</vt:lpstr>
      <vt:lpstr>Lincoln Elected President</vt:lpstr>
      <vt:lpstr>Excerpt, Civilian And Gazette Weekly November 13, 1860,  Galveston, Texas</vt:lpstr>
      <vt:lpstr>Excerpt, First Inaugural Address Abraham Lincoln, President of the United States of America</vt:lpstr>
      <vt:lpstr>Excerpt, Declaration of the Immediate Causes Which Induce and Justify the Secession of South Carolina from the Federal Union</vt:lpstr>
      <vt:lpstr>Secession of South Carolina December 20, 1860</vt:lpstr>
      <vt:lpstr>PowerPoint Presentation</vt:lpstr>
      <vt:lpstr>Secession – First Seven January &amp; February, 1861</vt:lpstr>
      <vt:lpstr>Bell Activity Why are the seven states below colored in red?</vt:lpstr>
      <vt:lpstr>A President for the Confederacy February 9, 1861</vt:lpstr>
      <vt:lpstr>PowerPoint Presentation</vt:lpstr>
      <vt:lpstr>PowerPoint Presentation</vt:lpstr>
      <vt:lpstr>Excerpt, Surrender of Fort Sumter  Effect of the News at Richmond April 15, 1861, Richmond Enquirer</vt:lpstr>
      <vt:lpstr>PowerPoint Presentation</vt:lpstr>
      <vt:lpstr>Virginia Joins the Confederacy April 17, 1861</vt:lpstr>
      <vt:lpstr>Excerpt from the Inaugural Address Jefferson Davis, President of the Confederate States of America</vt:lpstr>
      <vt:lpstr>First Manassas (Bull Run) July 21, 1861</vt:lpstr>
      <vt:lpstr>PowerPoint Presentation</vt:lpstr>
      <vt:lpstr>PowerPoint Presentation</vt:lpstr>
      <vt:lpstr>Excerpt, The New York Times July 26, 1861, New York</vt:lpstr>
    </vt:vector>
  </TitlesOfParts>
  <Company>Harford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OTIS</dc:creator>
  <cp:lastModifiedBy>Windows User</cp:lastModifiedBy>
  <cp:revision>127</cp:revision>
  <cp:lastPrinted>2015-04-21T15:07:26Z</cp:lastPrinted>
  <dcterms:created xsi:type="dcterms:W3CDTF">2011-02-25T19:50:12Z</dcterms:created>
  <dcterms:modified xsi:type="dcterms:W3CDTF">2015-04-30T16:50:10Z</dcterms:modified>
</cp:coreProperties>
</file>